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B4CD-2865-4A1E-866C-01E4B4DA3A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D2512-73EE-4925-9BE9-3312CFB44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66776-928C-4F7C-B14A-16176A910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D2AE3-4491-4832-8B19-2016419969F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59CD6-2E59-46A5-96FE-31BE38CA5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FC0F7-622E-4A7D-9732-EFC1C34A2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238A-8DBC-49E9-B709-BF7B6B7FB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28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CEA93-54D6-44FA-AC80-39AD05CF8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2D51A-73DF-4444-AF4E-5B793CFE3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6377A-AF18-4FA2-A1F1-11FEB6F51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D2AE3-4491-4832-8B19-2016419969F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8F6DC-5B3E-419F-87A2-1DE78F751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1626E-537A-4938-BE17-A7B3D515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238A-8DBC-49E9-B709-BF7B6B7FB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86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32FCC-E1A1-4195-910A-A390D83E7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04DEA-D3F0-4DD0-8942-EE8AF28A6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187DA-81C8-4F2C-8543-27D9C05F7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D2AE3-4491-4832-8B19-2016419969F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D6CC4-6077-48F8-9F0A-512E667B8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20657-E455-40BC-8CAB-8D50682EE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238A-8DBC-49E9-B709-BF7B6B7FB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82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10076-63DF-4DAB-80F7-1579EC70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D0C72-1E2C-4AA4-A4AC-81A6BA910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59ACB-ACFB-4E85-B8F9-304943ADE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D2AE3-4491-4832-8B19-2016419969F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713F5-354B-4CB8-AE2B-FD4CBB8AB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D73BA-D4BF-43B8-A34B-6853E1D7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238A-8DBC-49E9-B709-BF7B6B7FB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5678D-9C94-4CBF-B24A-52FD03B16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EA210-1024-40F4-B410-4871594D6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5E542-ADC7-48A9-8DCC-63A737D1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D2AE3-4491-4832-8B19-2016419969F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16934-241A-47B1-B0EC-B80F39422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97755-1321-4E64-800B-0BFFB01B1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238A-8DBC-49E9-B709-BF7B6B7FB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6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FDA9-59D4-40E6-A5C5-095249A53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48B30-BCD0-4876-9FE4-A38FEF980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2CC83-2D1C-4192-BBE2-986316CB2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7A047-AFCC-4F1F-B548-28606700D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D2AE3-4491-4832-8B19-2016419969F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08462-40F6-4260-8115-DCAD0B29E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6B2701-6F31-4B7C-8A05-5FE257216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238A-8DBC-49E9-B709-BF7B6B7FB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8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8397D-7554-4681-B898-E6DA1686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69389-77BE-42C4-A329-536AC4BCE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3ADD6-4188-4EC3-BB7F-0A2CBE11D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585624-A4A1-4D8C-980A-403AB51334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9DDA7-0600-40A3-8629-CCB1B41973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7CCAB8-21FE-4D5D-BD5F-BF688D44D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D2AE3-4491-4832-8B19-2016419969F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4557CE-079D-458A-8661-8A11BB33C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C720F1-076A-466A-9E16-98B5941BC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238A-8DBC-49E9-B709-BF7B6B7FB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50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94B94-E732-4021-8EE4-485B02694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533DAF-FF7D-47C5-A9D9-DB0119917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D2AE3-4491-4832-8B19-2016419969F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ACF15-16DC-4029-B7EF-18A9B996A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73225F-4AD4-454B-AA58-916CE7A9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238A-8DBC-49E9-B709-BF7B6B7FB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24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1A5546-F62A-47F1-99A4-D5A00B5D6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D2AE3-4491-4832-8B19-2016419969F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6DB5E5-B80E-466D-A392-86C0A4EB6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249A3-1521-4AF4-BB9C-D2810CE8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238A-8DBC-49E9-B709-BF7B6B7FB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206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8F2BE-8E1D-4DE8-B216-5CC994C15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E690-7329-4AA9-8F2C-E1A953D26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638B5-9E2A-4A78-8270-43CEE516D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9B338-3501-4A36-8059-368A976F0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D2AE3-4491-4832-8B19-2016419969F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66DE1-1555-4486-AF2F-8D716EC88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96EE5-C418-4ED2-9F25-14B1A873D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238A-8DBC-49E9-B709-BF7B6B7FB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74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0DBCD-1515-44D8-A6BA-DA6177ADC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2CCF49-0580-400E-BB08-B64180D7E4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4A939-4F8E-4BEA-B745-9E9029567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25E34-75E4-4192-95EA-7EF708FB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D2AE3-4491-4832-8B19-2016419969F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F20C0-815C-472C-96FD-97B6FD82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A32D3-2F3D-4DC3-9F84-F24A056A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238A-8DBC-49E9-B709-BF7B6B7FB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D675C3-259F-4D9A-84FA-B005ABE93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439E7-F258-4EF6-B6EC-BFA74AAED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4F3BC-A01C-476F-B1CD-CF93A5980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D2AE3-4491-4832-8B19-2016419969F9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19617-4146-4640-B0A3-A6A2D9194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54C30-5880-4817-92AF-12381F518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4238A-8DBC-49E9-B709-BF7B6B7FB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1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73EF5-866C-4C82-A542-7BB60B44FA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Clasificarea</a:t>
            </a:r>
            <a:r>
              <a:rPr lang="en-US" dirty="0"/>
              <a:t> </a:t>
            </a:r>
            <a:r>
              <a:rPr lang="en-US" dirty="0" err="1"/>
              <a:t>Calculatoarelor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DFB832-3B16-45C0-B064-BA34FFF820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Realizat</a:t>
            </a:r>
            <a:r>
              <a:rPr lang="en-US" dirty="0"/>
              <a:t> de Habasescu Andrei cl-10 ‘C’</a:t>
            </a:r>
          </a:p>
          <a:p>
            <a:r>
              <a:rPr lang="en-US" dirty="0"/>
              <a:t>IPLT “</a:t>
            </a:r>
            <a:r>
              <a:rPr lang="en-US" dirty="0" err="1"/>
              <a:t>Spiru</a:t>
            </a:r>
            <a:r>
              <a:rPr lang="en-US" dirty="0"/>
              <a:t> </a:t>
            </a:r>
            <a:r>
              <a:rPr lang="en-US" dirty="0" err="1"/>
              <a:t>Haret</a:t>
            </a:r>
            <a:r>
              <a:rPr lang="en-US" dirty="0"/>
              <a:t>”</a:t>
            </a:r>
          </a:p>
          <a:p>
            <a:r>
              <a:rPr lang="en-US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398471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FB8F-713F-43B6-8864-A1FB3447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Minicomputer-</a:t>
            </a:r>
            <a:r>
              <a:rPr lang="en-US" dirty="0" err="1"/>
              <a:t>ele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E1AD3-B3AF-4018-8E0B-602B66146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Minicomputer-</a:t>
            </a:r>
            <a:r>
              <a:rPr lang="en-US" b="1" dirty="0" err="1"/>
              <a:t>ele</a:t>
            </a:r>
            <a:r>
              <a:rPr lang="en-US" dirty="0"/>
              <a:t> sunt des </a:t>
            </a:r>
            <a:r>
              <a:rPr lang="en-US" dirty="0" err="1"/>
              <a:t>utilizate</a:t>
            </a:r>
            <a:r>
              <a:rPr lang="en-US" dirty="0"/>
              <a:t> de </a:t>
            </a:r>
            <a:r>
              <a:rPr lang="en-US" dirty="0" err="1"/>
              <a:t>interprindirile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firmile</a:t>
            </a:r>
            <a:r>
              <a:rPr lang="en-US" dirty="0"/>
              <a:t> </a:t>
            </a:r>
            <a:r>
              <a:rPr lang="en-US" dirty="0" err="1"/>
              <a:t>mici</a:t>
            </a:r>
            <a:r>
              <a:rPr lang="en-US" dirty="0"/>
              <a:t>. </a:t>
            </a:r>
            <a:r>
              <a:rPr lang="en-US" dirty="0" err="1"/>
              <a:t>Acestea</a:t>
            </a:r>
            <a:r>
              <a:rPr lang="en-US" dirty="0"/>
              <a:t> </a:t>
            </a:r>
            <a:r>
              <a:rPr lang="en-US" dirty="0" err="1"/>
              <a:t>reprezinta</a:t>
            </a:r>
            <a:r>
              <a:rPr lang="en-US" dirty="0"/>
              <a:t> computer de </a:t>
            </a:r>
            <a:r>
              <a:rPr lang="en-US" dirty="0" err="1"/>
              <a:t>dimensiuni</a:t>
            </a:r>
            <a:r>
              <a:rPr lang="en-US" dirty="0"/>
              <a:t> relative </a:t>
            </a:r>
            <a:r>
              <a:rPr lang="en-US" dirty="0" err="1"/>
              <a:t>mici</a:t>
            </a:r>
            <a:r>
              <a:rPr lang="en-US" dirty="0"/>
              <a:t>, </a:t>
            </a:r>
            <a:r>
              <a:rPr lang="en-US" dirty="0" err="1"/>
              <a:t>ce</a:t>
            </a:r>
            <a:r>
              <a:rPr lang="en-US" dirty="0"/>
              <a:t> pot </a:t>
            </a:r>
            <a:r>
              <a:rPr lang="en-US" dirty="0" err="1"/>
              <a:t>pastra</a:t>
            </a:r>
            <a:r>
              <a:rPr lang="en-US" dirty="0"/>
              <a:t> </a:t>
            </a:r>
            <a:r>
              <a:rPr lang="en-US" dirty="0" err="1"/>
              <a:t>intreg</a:t>
            </a:r>
            <a:r>
              <a:rPr lang="en-US" dirty="0"/>
              <a:t> </a:t>
            </a:r>
            <a:r>
              <a:rPr lang="en-US" dirty="0" err="1"/>
              <a:t>sistemul</a:t>
            </a:r>
            <a:r>
              <a:rPr lang="en-US" dirty="0"/>
              <a:t> de </a:t>
            </a:r>
            <a:r>
              <a:rPr lang="en-US" dirty="0" err="1"/>
              <a:t>operare</a:t>
            </a:r>
            <a:r>
              <a:rPr lang="en-US" dirty="0"/>
              <a:t> precum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programele</a:t>
            </a:r>
            <a:r>
              <a:rPr lang="en-US" dirty="0"/>
              <a:t> </a:t>
            </a:r>
            <a:r>
              <a:rPr lang="en-US" dirty="0" err="1"/>
              <a:t>necesare</a:t>
            </a:r>
            <a:r>
              <a:rPr lang="en-US" dirty="0"/>
              <a:t> </a:t>
            </a:r>
            <a:r>
              <a:rPr lang="en-US" dirty="0" err="1"/>
              <a:t>utilizatorului</a:t>
            </a:r>
            <a:r>
              <a:rPr lang="en-US" dirty="0"/>
              <a:t> pe un </a:t>
            </a:r>
            <a:r>
              <a:rPr lang="en-US" dirty="0" err="1"/>
              <a:t>singur</a:t>
            </a:r>
            <a:r>
              <a:rPr lang="en-US" dirty="0"/>
              <a:t> disk. </a:t>
            </a:r>
            <a:r>
              <a:rPr lang="en-US" dirty="0" err="1"/>
              <a:t>Cea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des </a:t>
            </a:r>
            <a:r>
              <a:rPr lang="en-US" dirty="0" err="1"/>
              <a:t>intalnita</a:t>
            </a:r>
            <a:r>
              <a:rPr lang="en-US" dirty="0"/>
              <a:t> forma a </a:t>
            </a:r>
            <a:r>
              <a:rPr lang="en-US" dirty="0" err="1"/>
              <a:t>acestora</a:t>
            </a:r>
            <a:r>
              <a:rPr lang="en-US" dirty="0"/>
              <a:t> </a:t>
            </a:r>
            <a:r>
              <a:rPr lang="en-US" dirty="0" err="1"/>
              <a:t>reprezinta</a:t>
            </a:r>
            <a:r>
              <a:rPr lang="en-US" dirty="0"/>
              <a:t> </a:t>
            </a:r>
            <a:r>
              <a:rPr lang="en-US" b="1" dirty="0"/>
              <a:t>Server-ul</a:t>
            </a:r>
            <a:r>
              <a:rPr lang="en-US" dirty="0"/>
              <a:t>. </a:t>
            </a:r>
            <a:r>
              <a:rPr lang="en-US" dirty="0" err="1"/>
              <a:t>Puterea</a:t>
            </a:r>
            <a:r>
              <a:rPr lang="en-US" dirty="0"/>
              <a:t> de </a:t>
            </a:r>
            <a:r>
              <a:rPr lang="en-US" dirty="0" err="1"/>
              <a:t>procesare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capacitatea</a:t>
            </a:r>
            <a:r>
              <a:rPr lang="en-US" dirty="0"/>
              <a:t> de </a:t>
            </a:r>
            <a:r>
              <a:rPr lang="en-US" dirty="0" err="1"/>
              <a:t>memorie</a:t>
            </a:r>
            <a:r>
              <a:rPr lang="en-US" dirty="0"/>
              <a:t> a </a:t>
            </a:r>
            <a:r>
              <a:rPr lang="en-US" dirty="0" err="1"/>
              <a:t>acestuia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mica in </a:t>
            </a:r>
            <a:r>
              <a:rPr lang="en-US" dirty="0" err="1"/>
              <a:t>comparatie</a:t>
            </a:r>
            <a:r>
              <a:rPr lang="en-US" dirty="0"/>
              <a:t> cu Supercomputer-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Mainframe-urile, </a:t>
            </a:r>
            <a:r>
              <a:rPr lang="en-US" dirty="0" err="1"/>
              <a:t>insa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destul</a:t>
            </a:r>
            <a:r>
              <a:rPr lang="en-US" dirty="0"/>
              <a:t> de </a:t>
            </a:r>
            <a:r>
              <a:rPr lang="en-US" dirty="0" err="1"/>
              <a:t>puternic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efectua</a:t>
            </a:r>
            <a:r>
              <a:rPr lang="en-US" dirty="0"/>
              <a:t> </a:t>
            </a:r>
            <a:r>
              <a:rPr lang="en-US" dirty="0" err="1"/>
              <a:t>calcule</a:t>
            </a:r>
            <a:r>
              <a:rPr lang="en-US" dirty="0"/>
              <a:t> simple. </a:t>
            </a:r>
            <a:r>
              <a:rPr lang="en-US" dirty="0" err="1"/>
              <a:t>Pretul</a:t>
            </a:r>
            <a:r>
              <a:rPr lang="en-US" dirty="0"/>
              <a:t> </a:t>
            </a:r>
            <a:r>
              <a:rPr lang="en-US" dirty="0" err="1"/>
              <a:t>acestora</a:t>
            </a:r>
            <a:r>
              <a:rPr lang="en-US" dirty="0"/>
              <a:t> </a:t>
            </a:r>
            <a:r>
              <a:rPr lang="en-US" dirty="0" err="1"/>
              <a:t>variaza</a:t>
            </a:r>
            <a:r>
              <a:rPr lang="en-US" dirty="0"/>
              <a:t> de la </a:t>
            </a:r>
            <a:r>
              <a:rPr lang="en-US" dirty="0" err="1"/>
              <a:t>cateva</a:t>
            </a:r>
            <a:r>
              <a:rPr lang="en-US" dirty="0"/>
              <a:t> mii </a:t>
            </a:r>
            <a:r>
              <a:rPr lang="en-US" dirty="0" err="1"/>
              <a:t>pana</a:t>
            </a:r>
            <a:r>
              <a:rPr lang="en-US" dirty="0"/>
              <a:t> la o </a:t>
            </a:r>
            <a:r>
              <a:rPr lang="en-US" dirty="0" err="1"/>
              <a:t>suta</a:t>
            </a:r>
            <a:r>
              <a:rPr lang="en-US" dirty="0"/>
              <a:t> de mii de </a:t>
            </a:r>
            <a:r>
              <a:rPr lang="en-US" dirty="0" err="1"/>
              <a:t>dolari</a:t>
            </a:r>
            <a:r>
              <a:rPr lang="en-US" dirty="0"/>
              <a:t> </a:t>
            </a:r>
            <a:r>
              <a:rPr lang="en-US" dirty="0" err="1"/>
              <a:t>americani</a:t>
            </a:r>
            <a:r>
              <a:rPr lang="en-US" dirty="0"/>
              <a:t>. </a:t>
            </a:r>
            <a:r>
              <a:rPr lang="en-US" dirty="0" err="1"/>
              <a:t>Adesea</a:t>
            </a:r>
            <a:r>
              <a:rPr lang="en-US" dirty="0"/>
              <a:t> </a:t>
            </a:r>
            <a:r>
              <a:rPr lang="en-US" dirty="0" err="1"/>
              <a:t>acestea</a:t>
            </a:r>
            <a:r>
              <a:rPr lang="en-US" dirty="0"/>
              <a:t> sunt </a:t>
            </a:r>
            <a:r>
              <a:rPr lang="en-US" dirty="0" err="1"/>
              <a:t>utilizate</a:t>
            </a:r>
            <a:r>
              <a:rPr lang="en-US" dirty="0"/>
              <a:t> la </a:t>
            </a:r>
            <a:r>
              <a:rPr lang="en-US" dirty="0" err="1"/>
              <a:t>crearea</a:t>
            </a:r>
            <a:r>
              <a:rPr lang="en-US" dirty="0"/>
              <a:t> a </a:t>
            </a:r>
            <a:r>
              <a:rPr lang="en-US" b="1" dirty="0"/>
              <a:t>VM-</a:t>
            </a:r>
            <a:r>
              <a:rPr lang="en-US" b="1" dirty="0" err="1"/>
              <a:t>urilor</a:t>
            </a:r>
            <a:r>
              <a:rPr lang="en-US" b="1" dirty="0"/>
              <a:t> </a:t>
            </a:r>
            <a:r>
              <a:rPr lang="en-US" dirty="0"/>
              <a:t>(Virtual Machine)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reprezinta</a:t>
            </a:r>
            <a:r>
              <a:rPr lang="en-US" dirty="0"/>
              <a:t> </a:t>
            </a:r>
            <a:r>
              <a:rPr lang="en-US" dirty="0" err="1"/>
              <a:t>computere</a:t>
            </a:r>
            <a:r>
              <a:rPr lang="en-US" dirty="0"/>
              <a:t> </a:t>
            </a:r>
            <a:r>
              <a:rPr lang="en-US" dirty="0" err="1"/>
              <a:t>virtuale</a:t>
            </a:r>
            <a:r>
              <a:rPr lang="en-US" dirty="0"/>
              <a:t>. </a:t>
            </a:r>
            <a:r>
              <a:rPr lang="en-US" dirty="0" err="1"/>
              <a:t>Spre</a:t>
            </a:r>
            <a:r>
              <a:rPr lang="en-US" dirty="0"/>
              <a:t> </a:t>
            </a:r>
            <a:r>
              <a:rPr lang="en-US" dirty="0" err="1"/>
              <a:t>exemplu</a:t>
            </a:r>
            <a:r>
              <a:rPr lang="en-US" dirty="0"/>
              <a:t> o </a:t>
            </a:r>
            <a:r>
              <a:rPr lang="en-US" dirty="0" err="1"/>
              <a:t>companie</a:t>
            </a:r>
            <a:r>
              <a:rPr lang="en-US" dirty="0"/>
              <a:t> </a:t>
            </a:r>
            <a:r>
              <a:rPr lang="en-US" dirty="0" err="1"/>
              <a:t>dispune</a:t>
            </a:r>
            <a:r>
              <a:rPr lang="en-US" dirty="0"/>
              <a:t> de un Server </a:t>
            </a:r>
            <a:r>
              <a:rPr lang="en-US" dirty="0" err="1"/>
              <a:t>relativ</a:t>
            </a:r>
            <a:r>
              <a:rPr lang="en-US" dirty="0"/>
              <a:t> </a:t>
            </a:r>
            <a:r>
              <a:rPr lang="en-US" dirty="0" err="1"/>
              <a:t>puternic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lucrator</a:t>
            </a:r>
            <a:r>
              <a:rPr lang="en-US" dirty="0"/>
              <a:t> de un laptop </a:t>
            </a:r>
            <a:r>
              <a:rPr lang="en-US" dirty="0" err="1"/>
              <a:t>portabil</a:t>
            </a:r>
            <a:r>
              <a:rPr lang="en-US" dirty="0"/>
              <a:t>.         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8057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40C40-D707-41B9-8578-D488CF0C9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812"/>
            <a:ext cx="10515600" cy="3746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Laptop-urile nu sunt </a:t>
            </a:r>
            <a:r>
              <a:rPr lang="en-US" dirty="0" err="1"/>
              <a:t>destul</a:t>
            </a:r>
            <a:r>
              <a:rPr lang="en-US" dirty="0"/>
              <a:t> de </a:t>
            </a:r>
            <a:r>
              <a:rPr lang="en-US" dirty="0" err="1"/>
              <a:t>puternice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efectuarea</a:t>
            </a:r>
            <a:r>
              <a:rPr lang="en-US" dirty="0"/>
              <a:t> </a:t>
            </a:r>
            <a:r>
              <a:rPr lang="en-US" dirty="0" err="1"/>
              <a:t>operatiilor</a:t>
            </a:r>
            <a:r>
              <a:rPr lang="en-US" dirty="0"/>
              <a:t> </a:t>
            </a:r>
            <a:r>
              <a:rPr lang="en-US" dirty="0" err="1"/>
              <a:t>necesare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nici</a:t>
            </a:r>
            <a:r>
              <a:rPr lang="en-US" dirty="0"/>
              <a:t> nu </a:t>
            </a:r>
            <a:r>
              <a:rPr lang="en-US" dirty="0" err="1"/>
              <a:t>dispune</a:t>
            </a:r>
            <a:r>
              <a:rPr lang="en-US" dirty="0"/>
              <a:t> de </a:t>
            </a:r>
            <a:r>
              <a:rPr lang="en-US" dirty="0" err="1"/>
              <a:t>informatia</a:t>
            </a:r>
            <a:r>
              <a:rPr lang="en-US" dirty="0"/>
              <a:t> </a:t>
            </a:r>
            <a:r>
              <a:rPr lang="en-US" dirty="0" err="1"/>
              <a:t>necesara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efectuarea</a:t>
            </a:r>
            <a:r>
              <a:rPr lang="en-US" dirty="0"/>
              <a:t> </a:t>
            </a:r>
            <a:r>
              <a:rPr lang="en-US" dirty="0" err="1"/>
              <a:t>acestora</a:t>
            </a:r>
            <a:r>
              <a:rPr lang="en-US" dirty="0"/>
              <a:t>. </a:t>
            </a:r>
            <a:r>
              <a:rPr lang="en-US" dirty="0" err="1"/>
              <a:t>Astfel</a:t>
            </a:r>
            <a:r>
              <a:rPr lang="en-US" dirty="0"/>
              <a:t>, </a:t>
            </a:r>
            <a:r>
              <a:rPr lang="en-US" dirty="0" err="1"/>
              <a:t>lucratorul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intermediul</a:t>
            </a:r>
            <a:r>
              <a:rPr lang="en-US" dirty="0"/>
              <a:t> laptop-</a:t>
            </a:r>
            <a:r>
              <a:rPr lang="en-US" dirty="0" err="1"/>
              <a:t>ului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se </a:t>
            </a:r>
            <a:r>
              <a:rPr lang="en-US" dirty="0" err="1"/>
              <a:t>conecteaza</a:t>
            </a:r>
            <a:r>
              <a:rPr lang="en-US" dirty="0"/>
              <a:t> la Server, </a:t>
            </a:r>
            <a:r>
              <a:rPr lang="en-US" dirty="0" err="1"/>
              <a:t>iar</a:t>
            </a:r>
            <a:r>
              <a:rPr lang="en-US" dirty="0"/>
              <a:t> la </a:t>
            </a:r>
            <a:r>
              <a:rPr lang="en-US" dirty="0" err="1"/>
              <a:t>dispozitia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fi un </a:t>
            </a:r>
            <a:r>
              <a:rPr lang="en-US" b="1" dirty="0"/>
              <a:t>VM</a:t>
            </a:r>
            <a:r>
              <a:rPr lang="en-US" dirty="0"/>
              <a:t>. “</a:t>
            </a:r>
            <a:r>
              <a:rPr lang="en-US" b="1" dirty="0"/>
              <a:t>Virtual Machine</a:t>
            </a:r>
            <a:r>
              <a:rPr lang="en-US" dirty="0"/>
              <a:t>”-ul </a:t>
            </a:r>
            <a:r>
              <a:rPr lang="en-US" dirty="0" err="1"/>
              <a:t>reprezinta</a:t>
            </a:r>
            <a:r>
              <a:rPr lang="en-US" dirty="0"/>
              <a:t> un computer </a:t>
            </a:r>
            <a:r>
              <a:rPr lang="en-US" dirty="0" err="1"/>
              <a:t>virual</a:t>
            </a:r>
            <a:r>
              <a:rPr lang="en-US" dirty="0"/>
              <a:t> </a:t>
            </a:r>
            <a:r>
              <a:rPr lang="en-US" dirty="0" err="1"/>
              <a:t>caruia</a:t>
            </a:r>
            <a:r>
              <a:rPr lang="en-US" dirty="0"/>
              <a:t> ii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alocat</a:t>
            </a:r>
            <a:r>
              <a:rPr lang="en-US" dirty="0"/>
              <a:t> o </a:t>
            </a:r>
            <a:r>
              <a:rPr lang="en-US" dirty="0" err="1"/>
              <a:t>parte</a:t>
            </a:r>
            <a:r>
              <a:rPr lang="en-US" dirty="0"/>
              <a:t> din </a:t>
            </a:r>
            <a:r>
              <a:rPr lang="en-US" dirty="0" err="1"/>
              <a:t>memoria</a:t>
            </a:r>
            <a:r>
              <a:rPr lang="en-US" dirty="0"/>
              <a:t> operative (RAM)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nucleele</a:t>
            </a:r>
            <a:r>
              <a:rPr lang="en-US" dirty="0"/>
              <a:t> de </a:t>
            </a:r>
            <a:r>
              <a:rPr lang="en-US" dirty="0" err="1"/>
              <a:t>procesare</a:t>
            </a:r>
            <a:r>
              <a:rPr lang="en-US" dirty="0"/>
              <a:t> a Server-</a:t>
            </a:r>
            <a:r>
              <a:rPr lang="en-US" dirty="0" err="1"/>
              <a:t>ului</a:t>
            </a:r>
            <a:r>
              <a:rPr lang="en-US" dirty="0"/>
              <a:t>. 	</a:t>
            </a:r>
            <a:r>
              <a:rPr lang="en-US" dirty="0" err="1"/>
              <a:t>Astfel</a:t>
            </a:r>
            <a:r>
              <a:rPr lang="en-US" dirty="0"/>
              <a:t>,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intermediul</a:t>
            </a:r>
            <a:r>
              <a:rPr lang="en-US" dirty="0"/>
              <a:t> internet-</a:t>
            </a:r>
            <a:r>
              <a:rPr lang="en-US" dirty="0" err="1"/>
              <a:t>ului</a:t>
            </a:r>
            <a:r>
              <a:rPr lang="en-US" dirty="0"/>
              <a:t> </a:t>
            </a:r>
            <a:r>
              <a:rPr lang="en-US" dirty="0" err="1"/>
              <a:t>lucratorul</a:t>
            </a:r>
            <a:r>
              <a:rPr lang="en-US" dirty="0"/>
              <a:t> se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conecta</a:t>
            </a:r>
            <a:r>
              <a:rPr lang="en-US" dirty="0"/>
              <a:t> la Server, </a:t>
            </a:r>
            <a:r>
              <a:rPr lang="en-US" dirty="0" err="1"/>
              <a:t>avand</a:t>
            </a:r>
            <a:r>
              <a:rPr lang="en-US" dirty="0"/>
              <a:t> access la </a:t>
            </a:r>
            <a:r>
              <a:rPr lang="en-US" dirty="0" err="1"/>
              <a:t>memoria</a:t>
            </a:r>
            <a:r>
              <a:rPr lang="en-US" dirty="0"/>
              <a:t> externa a </a:t>
            </a:r>
            <a:r>
              <a:rPr lang="en-US" dirty="0" err="1"/>
              <a:t>acestuia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dispunand</a:t>
            </a:r>
            <a:r>
              <a:rPr lang="en-US" dirty="0"/>
              <a:t> de </a:t>
            </a:r>
            <a:r>
              <a:rPr lang="en-US" dirty="0" err="1"/>
              <a:t>puterea</a:t>
            </a:r>
            <a:r>
              <a:rPr lang="en-US" dirty="0"/>
              <a:t> de </a:t>
            </a:r>
            <a:r>
              <a:rPr lang="en-US" dirty="0" err="1"/>
              <a:t>procesare</a:t>
            </a:r>
            <a:r>
              <a:rPr lang="en-US" dirty="0"/>
              <a:t> </a:t>
            </a:r>
            <a:r>
              <a:rPr lang="en-US" dirty="0" err="1"/>
              <a:t>necesara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efectuarea</a:t>
            </a:r>
            <a:r>
              <a:rPr lang="en-US" dirty="0"/>
              <a:t> a </a:t>
            </a:r>
            <a:r>
              <a:rPr lang="en-US" dirty="0" err="1"/>
              <a:t>unor</a:t>
            </a:r>
            <a:r>
              <a:rPr lang="en-US" dirty="0"/>
              <a:t> </a:t>
            </a:r>
            <a:r>
              <a:rPr lang="en-US" dirty="0" err="1"/>
              <a:t>operatii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306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4D941-9F4B-4E24-B7D6-DFAF499E7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064"/>
            <a:ext cx="10515600" cy="596389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Datorita</a:t>
            </a:r>
            <a:r>
              <a:rPr lang="en-US" dirty="0"/>
              <a:t> </a:t>
            </a:r>
            <a:r>
              <a:rPr lang="en-US" dirty="0" err="1"/>
              <a:t>diversitatii</a:t>
            </a:r>
            <a:r>
              <a:rPr lang="en-US" dirty="0"/>
              <a:t> </a:t>
            </a:r>
            <a:r>
              <a:rPr lang="en-US" dirty="0" err="1"/>
              <a:t>serverelor</a:t>
            </a:r>
            <a:r>
              <a:rPr lang="en-US" dirty="0"/>
              <a:t>, </a:t>
            </a:r>
            <a:r>
              <a:rPr lang="en-US" dirty="0" err="1"/>
              <a:t>acestea</a:t>
            </a:r>
            <a:r>
              <a:rPr lang="en-US" dirty="0"/>
              <a:t> pot </a:t>
            </a:r>
            <a:r>
              <a:rPr lang="en-US" dirty="0" err="1"/>
              <a:t>indeplini</a:t>
            </a:r>
            <a:r>
              <a:rPr lang="en-US" dirty="0"/>
              <a:t> o </a:t>
            </a:r>
            <a:r>
              <a:rPr lang="en-US" dirty="0" err="1"/>
              <a:t>diversitate</a:t>
            </a:r>
            <a:r>
              <a:rPr lang="en-US" dirty="0"/>
              <a:t> mare de </a:t>
            </a:r>
            <a:r>
              <a:rPr lang="en-US" dirty="0" err="1"/>
              <a:t>functii</a:t>
            </a:r>
            <a:r>
              <a:rPr lang="en-US" dirty="0"/>
              <a:t>, </a:t>
            </a:r>
            <a:r>
              <a:rPr lang="en-US" dirty="0" err="1"/>
              <a:t>spre</a:t>
            </a:r>
            <a:r>
              <a:rPr lang="en-US" dirty="0"/>
              <a:t> </a:t>
            </a:r>
            <a:r>
              <a:rPr lang="en-US" dirty="0" err="1"/>
              <a:t>exemplu</a:t>
            </a:r>
            <a:r>
              <a:rPr lang="en-US" dirty="0"/>
              <a:t> :</a:t>
            </a:r>
          </a:p>
          <a:p>
            <a:r>
              <a:rPr lang="en-US" dirty="0"/>
              <a:t>Hosting-ul </a:t>
            </a:r>
            <a:r>
              <a:rPr lang="en-US" dirty="0" err="1"/>
              <a:t>unui</a:t>
            </a:r>
            <a:r>
              <a:rPr lang="en-US" dirty="0"/>
              <a:t> web-site</a:t>
            </a:r>
          </a:p>
          <a:p>
            <a:r>
              <a:rPr lang="en-US" dirty="0" err="1"/>
              <a:t>Pastrarea</a:t>
            </a:r>
            <a:r>
              <a:rPr lang="en-US" dirty="0"/>
              <a:t> </a:t>
            </a:r>
            <a:r>
              <a:rPr lang="en-US" dirty="0" err="1"/>
              <a:t>unor</a:t>
            </a:r>
            <a:r>
              <a:rPr lang="en-US" dirty="0"/>
              <a:t> file-</a:t>
            </a:r>
            <a:r>
              <a:rPr lang="en-US" dirty="0" err="1"/>
              <a:t>uri</a:t>
            </a:r>
            <a:r>
              <a:rPr lang="en-US" dirty="0"/>
              <a:t> la care au </a:t>
            </a:r>
            <a:r>
              <a:rPr lang="en-US" dirty="0" err="1"/>
              <a:t>acces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persoane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dispozitive</a:t>
            </a:r>
            <a:endParaRPr lang="en-US" dirty="0"/>
          </a:p>
          <a:p>
            <a:r>
              <a:rPr lang="en-US" dirty="0" err="1"/>
              <a:t>Pastrarea</a:t>
            </a:r>
            <a:r>
              <a:rPr lang="en-US" dirty="0"/>
              <a:t> email-</a:t>
            </a:r>
            <a:r>
              <a:rPr lang="en-US" dirty="0" err="1"/>
              <a:t>urilor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sz="3600" dirty="0" err="1"/>
              <a:t>Exemple</a:t>
            </a:r>
            <a:r>
              <a:rPr lang="en-US" sz="3600" dirty="0"/>
              <a:t> </a:t>
            </a:r>
          </a:p>
          <a:p>
            <a:r>
              <a:rPr lang="en-US" sz="2200" dirty="0"/>
              <a:t>IBM Midrange Computers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AB199-82F8-4408-B155-F5FA5D3BD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99" y="3616494"/>
            <a:ext cx="4038600" cy="3495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776A72-46BF-4776-A523-B90E838B56CE}"/>
              </a:ext>
            </a:extLst>
          </p:cNvPr>
          <p:cNvSpPr txBox="1"/>
          <p:nvPr/>
        </p:nvSpPr>
        <p:spPr>
          <a:xfrm>
            <a:off x="7048869" y="3693110"/>
            <a:ext cx="34090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Fujitsu </a:t>
            </a:r>
            <a:r>
              <a:rPr lang="en-US" sz="2200" dirty="0" err="1"/>
              <a:t>Primergy</a:t>
            </a: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0A9E87-4F04-462E-80D5-0BCAED505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52" y="4123997"/>
            <a:ext cx="4061814" cy="282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08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B553-42D7-4A31-8183-166F51432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Microcomputerele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97A8C-D11D-4A5F-B8F7-770BB4AC0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1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Minicomputer-</a:t>
            </a:r>
            <a:r>
              <a:rPr lang="en-US" b="1" dirty="0" err="1"/>
              <a:t>ele</a:t>
            </a:r>
            <a:r>
              <a:rPr lang="en-US" dirty="0"/>
              <a:t> sunt 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frecvent</a:t>
            </a:r>
            <a:r>
              <a:rPr lang="en-US" dirty="0"/>
              <a:t> </a:t>
            </a:r>
            <a:r>
              <a:rPr lang="en-US" dirty="0" err="1"/>
              <a:t>intalnite</a:t>
            </a:r>
            <a:r>
              <a:rPr lang="en-US" dirty="0"/>
              <a:t> </a:t>
            </a:r>
            <a:r>
              <a:rPr lang="en-US" dirty="0" err="1"/>
              <a:t>dispozitive</a:t>
            </a:r>
            <a:r>
              <a:rPr lang="en-US" dirty="0"/>
              <a:t> in </a:t>
            </a:r>
            <a:r>
              <a:rPr lang="en-US" dirty="0" err="1"/>
              <a:t>ziua</a:t>
            </a:r>
            <a:r>
              <a:rPr lang="en-US" dirty="0"/>
              <a:t> de </a:t>
            </a:r>
            <a:r>
              <a:rPr lang="en-US" dirty="0" err="1"/>
              <a:t>astazi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pot </a:t>
            </a:r>
            <a:r>
              <a:rPr lang="en-US" dirty="0" err="1"/>
              <a:t>lua</a:t>
            </a:r>
            <a:r>
              <a:rPr lang="en-US" dirty="0"/>
              <a:t> o </a:t>
            </a:r>
            <a:r>
              <a:rPr lang="en-US" dirty="0" err="1"/>
              <a:t>diversitate</a:t>
            </a:r>
            <a:r>
              <a:rPr lang="en-US" dirty="0"/>
              <a:t> mare de </a:t>
            </a:r>
            <a:r>
              <a:rPr lang="en-US" dirty="0" err="1"/>
              <a:t>forme</a:t>
            </a:r>
            <a:r>
              <a:rPr lang="en-US" dirty="0"/>
              <a:t> cum </a:t>
            </a:r>
            <a:r>
              <a:rPr lang="en-US" dirty="0" err="1"/>
              <a:t>ar</a:t>
            </a:r>
            <a:r>
              <a:rPr lang="en-US" dirty="0"/>
              <a:t> fi :</a:t>
            </a:r>
          </a:p>
          <a:p>
            <a:r>
              <a:rPr lang="en-US" dirty="0"/>
              <a:t>Computer Personal (PC)</a:t>
            </a:r>
          </a:p>
          <a:p>
            <a:r>
              <a:rPr lang="en-US" dirty="0" err="1"/>
              <a:t>Statie</a:t>
            </a:r>
            <a:r>
              <a:rPr lang="en-US" dirty="0"/>
              <a:t> de </a:t>
            </a:r>
            <a:r>
              <a:rPr lang="en-US" dirty="0" err="1"/>
              <a:t>lucru</a:t>
            </a:r>
            <a:r>
              <a:rPr lang="en-US" dirty="0"/>
              <a:t> (Workstation)</a:t>
            </a:r>
          </a:p>
          <a:p>
            <a:r>
              <a:rPr lang="en-US" dirty="0"/>
              <a:t>Laptop</a:t>
            </a:r>
          </a:p>
          <a:p>
            <a:r>
              <a:rPr lang="en-US" dirty="0"/>
              <a:t>Netbook</a:t>
            </a:r>
          </a:p>
          <a:p>
            <a:r>
              <a:rPr lang="en-US" dirty="0"/>
              <a:t>Console de </a:t>
            </a:r>
            <a:r>
              <a:rPr lang="en-US" dirty="0" err="1"/>
              <a:t>joc</a:t>
            </a:r>
            <a:endParaRPr lang="en-US" dirty="0"/>
          </a:p>
          <a:p>
            <a:r>
              <a:rPr lang="en-US" dirty="0"/>
              <a:t>Smartphone</a:t>
            </a:r>
          </a:p>
          <a:p>
            <a:pPr marL="0" indent="0">
              <a:buNone/>
            </a:pPr>
            <a:r>
              <a:rPr lang="en-US" dirty="0"/>
              <a:t>etc..</a:t>
            </a:r>
          </a:p>
        </p:txBody>
      </p:sp>
    </p:spTree>
    <p:extLst>
      <p:ext uri="{BB962C8B-B14F-4D97-AF65-F5344CB8AC3E}">
        <p14:creationId xmlns:p14="http://schemas.microsoft.com/office/powerpoint/2010/main" val="794146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93123-ECF9-4C17-8C43-597F7DD75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9495"/>
            <a:ext cx="10515600" cy="57774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Microcomputer-urile</a:t>
            </a:r>
            <a:r>
              <a:rPr lang="en-US" dirty="0"/>
              <a:t> sunt </a:t>
            </a:r>
            <a:r>
              <a:rPr lang="en-US" dirty="0" err="1"/>
              <a:t>proiectate</a:t>
            </a:r>
            <a:r>
              <a:rPr lang="en-US" dirty="0"/>
              <a:t> special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efectuarea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functii</a:t>
            </a:r>
            <a:r>
              <a:rPr lang="en-US" dirty="0"/>
              <a:t> </a:t>
            </a:r>
            <a:r>
              <a:rPr lang="en-US" dirty="0" err="1"/>
              <a:t>intr</a:t>
            </a:r>
            <a:r>
              <a:rPr lang="en-US" dirty="0"/>
              <a:t>-un </a:t>
            </a:r>
            <a:r>
              <a:rPr lang="en-US" dirty="0" err="1"/>
              <a:t>domeniu</a:t>
            </a:r>
            <a:r>
              <a:rPr lang="en-US" dirty="0"/>
              <a:t> specific cum </a:t>
            </a:r>
            <a:r>
              <a:rPr lang="en-US" dirty="0" err="1"/>
              <a:t>ar</a:t>
            </a:r>
            <a:r>
              <a:rPr lang="en-US" dirty="0"/>
              <a:t> fi </a:t>
            </a:r>
            <a:r>
              <a:rPr lang="en-US" dirty="0" err="1"/>
              <a:t>educatie</a:t>
            </a:r>
            <a:r>
              <a:rPr lang="en-US" dirty="0"/>
              <a:t>, </a:t>
            </a:r>
            <a:r>
              <a:rPr lang="en-US" dirty="0" err="1"/>
              <a:t>comunicare</a:t>
            </a:r>
            <a:r>
              <a:rPr lang="en-US" dirty="0"/>
              <a:t>, </a:t>
            </a:r>
            <a:r>
              <a:rPr lang="en-US" dirty="0" err="1"/>
              <a:t>lucru</a:t>
            </a:r>
            <a:r>
              <a:rPr lang="en-US" dirty="0"/>
              <a:t>, </a:t>
            </a:r>
            <a:r>
              <a:rPr lang="en-US" dirty="0" err="1"/>
              <a:t>divertisment</a:t>
            </a:r>
            <a:r>
              <a:rPr lang="en-US" dirty="0"/>
              <a:t> etc..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pretul</a:t>
            </a:r>
            <a:r>
              <a:rPr lang="en-US" dirty="0"/>
              <a:t> </a:t>
            </a:r>
            <a:r>
              <a:rPr lang="en-US" dirty="0" err="1"/>
              <a:t>acestora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variat</a:t>
            </a:r>
            <a:r>
              <a:rPr lang="en-US" dirty="0"/>
              <a:t>, de la </a:t>
            </a:r>
            <a:r>
              <a:rPr lang="en-US" dirty="0" err="1"/>
              <a:t>cateva</a:t>
            </a:r>
            <a:r>
              <a:rPr lang="en-US" dirty="0"/>
              <a:t> </a:t>
            </a:r>
            <a:r>
              <a:rPr lang="en-US" dirty="0" err="1"/>
              <a:t>zeci</a:t>
            </a:r>
            <a:r>
              <a:rPr lang="en-US" dirty="0"/>
              <a:t> </a:t>
            </a:r>
            <a:r>
              <a:rPr lang="en-US" dirty="0" err="1"/>
              <a:t>pana</a:t>
            </a:r>
            <a:r>
              <a:rPr lang="en-US" dirty="0"/>
              <a:t> la </a:t>
            </a:r>
            <a:r>
              <a:rPr lang="en-US" dirty="0" err="1"/>
              <a:t>zeci</a:t>
            </a:r>
            <a:r>
              <a:rPr lang="en-US" dirty="0"/>
              <a:t> de mii de </a:t>
            </a:r>
            <a:r>
              <a:rPr lang="en-US" dirty="0" err="1"/>
              <a:t>dolari</a:t>
            </a:r>
            <a:r>
              <a:rPr lang="en-US" dirty="0"/>
              <a:t> </a:t>
            </a:r>
            <a:r>
              <a:rPr lang="en-US" dirty="0" err="1"/>
              <a:t>americani</a:t>
            </a:r>
            <a:r>
              <a:rPr lang="en-US" dirty="0"/>
              <a:t>. $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 err="1"/>
              <a:t>Astazi</a:t>
            </a:r>
            <a:r>
              <a:rPr lang="en-US" dirty="0"/>
              <a:t> </a:t>
            </a:r>
            <a:r>
              <a:rPr lang="en-US" dirty="0" err="1"/>
              <a:t>exista</a:t>
            </a:r>
            <a:r>
              <a:rPr lang="en-US" dirty="0"/>
              <a:t> un </a:t>
            </a:r>
            <a:r>
              <a:rPr lang="en-US" dirty="0" err="1"/>
              <a:t>numar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mare de </a:t>
            </a:r>
            <a:r>
              <a:rPr lang="en-US" dirty="0" err="1"/>
              <a:t>companii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se </a:t>
            </a:r>
            <a:r>
              <a:rPr lang="en-US" dirty="0" err="1"/>
              <a:t>ocupa</a:t>
            </a:r>
            <a:r>
              <a:rPr lang="en-US" dirty="0"/>
              <a:t> de </a:t>
            </a:r>
            <a:r>
              <a:rPr lang="en-US" dirty="0" err="1"/>
              <a:t>producerea</a:t>
            </a:r>
            <a:r>
              <a:rPr lang="en-US" dirty="0"/>
              <a:t> microcomputer-</a:t>
            </a:r>
            <a:r>
              <a:rPr lang="en-US" dirty="0" err="1"/>
              <a:t>elor</a:t>
            </a:r>
            <a:r>
              <a:rPr lang="en-US" dirty="0"/>
              <a:t>,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proeminente</a:t>
            </a:r>
            <a:r>
              <a:rPr lang="en-US" dirty="0"/>
              <a:t> </a:t>
            </a:r>
            <a:r>
              <a:rPr lang="en-US" dirty="0" err="1"/>
              <a:t>fiind</a:t>
            </a:r>
            <a:r>
              <a:rPr lang="en-US" dirty="0"/>
              <a:t> :</a:t>
            </a:r>
          </a:p>
          <a:p>
            <a:r>
              <a:rPr lang="en-US" sz="2400" dirty="0"/>
              <a:t>Apple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Samsung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7E58C-B9A1-4E3A-8B75-41DAF2659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336" y="2968147"/>
            <a:ext cx="3560326" cy="1392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4F0E99-4BCB-4CCD-AB6B-66FD31DD2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336" y="4661220"/>
            <a:ext cx="3338096" cy="2002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5E96FC-66ED-4AE8-96CB-9F440DC0336D}"/>
              </a:ext>
            </a:extLst>
          </p:cNvPr>
          <p:cNvSpPr txBox="1"/>
          <p:nvPr/>
        </p:nvSpPr>
        <p:spPr>
          <a:xfrm>
            <a:off x="6986726" y="2968147"/>
            <a:ext cx="2432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47BE64-85CA-4765-9D06-530CB3570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620" y="2831855"/>
            <a:ext cx="2763175" cy="17546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586DDA-FC69-4C92-84EC-BE6E067999D4}"/>
              </a:ext>
            </a:extLst>
          </p:cNvPr>
          <p:cNvSpPr txBox="1"/>
          <p:nvPr/>
        </p:nvSpPr>
        <p:spPr>
          <a:xfrm flipH="1">
            <a:off x="6986726" y="4825425"/>
            <a:ext cx="214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Asus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3F5F70-FA57-4D3D-B5C9-9BD0361B39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031" y="4825425"/>
            <a:ext cx="3097729" cy="167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33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D340-4103-4A97-888D-8BD8EBE6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Definitia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calculator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4DE6D-40C1-48F6-8312-784279FD4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79595"/>
            <a:ext cx="10515600" cy="169881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 </a:t>
            </a:r>
            <a:r>
              <a:rPr lang="en-US" dirty="0" err="1"/>
              <a:t>primul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primul</a:t>
            </a:r>
            <a:r>
              <a:rPr lang="en-US" dirty="0"/>
              <a:t> rand, </a:t>
            </a:r>
            <a:r>
              <a:rPr lang="en-US" dirty="0" err="1"/>
              <a:t>calculatorul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masina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efectuiaza</a:t>
            </a:r>
            <a:r>
              <a:rPr lang="en-US" dirty="0"/>
              <a:t> </a:t>
            </a:r>
            <a:r>
              <a:rPr lang="en-US" dirty="0" err="1"/>
              <a:t>calcule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prelucreaza</a:t>
            </a:r>
            <a:r>
              <a:rPr lang="en-US" dirty="0"/>
              <a:t> </a:t>
            </a:r>
            <a:r>
              <a:rPr lang="en-US" dirty="0" err="1"/>
              <a:t>informatie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intermediul</a:t>
            </a:r>
            <a:r>
              <a:rPr lang="en-US" dirty="0"/>
              <a:t> </a:t>
            </a:r>
            <a:r>
              <a:rPr lang="en-US" dirty="0" err="1"/>
              <a:t>unor</a:t>
            </a:r>
            <a:r>
              <a:rPr lang="en-US" dirty="0"/>
              <a:t> </a:t>
            </a:r>
            <a:r>
              <a:rPr lang="en-US" dirty="0" err="1"/>
              <a:t>sisteme</a:t>
            </a:r>
            <a:r>
              <a:rPr lang="en-US" dirty="0"/>
              <a:t> </a:t>
            </a:r>
            <a:r>
              <a:rPr lang="en-US" dirty="0" err="1"/>
              <a:t>mecanice</a:t>
            </a:r>
            <a:r>
              <a:rPr lang="en-US" dirty="0"/>
              <a:t>, </a:t>
            </a:r>
            <a:r>
              <a:rPr lang="en-US" dirty="0" err="1"/>
              <a:t>electromagnetice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electronice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5966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5523C-8FDF-4EF3-B988-7423FED3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Clasificarea</a:t>
            </a:r>
            <a:r>
              <a:rPr lang="en-US" dirty="0"/>
              <a:t> </a:t>
            </a:r>
            <a:r>
              <a:rPr lang="en-US" dirty="0" err="1"/>
              <a:t>calculatoarelor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044F9-3F1B-462D-9E36-CBC5A23DF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2760"/>
            <a:ext cx="10515600" cy="143248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Cand</a:t>
            </a:r>
            <a:r>
              <a:rPr lang="en-US" dirty="0"/>
              <a:t> vine </a:t>
            </a:r>
            <a:r>
              <a:rPr lang="en-US" dirty="0" err="1"/>
              <a:t>vorba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computere</a:t>
            </a:r>
            <a:r>
              <a:rPr lang="en-US" dirty="0"/>
              <a:t>, </a:t>
            </a:r>
            <a:r>
              <a:rPr lang="en-US" dirty="0" err="1"/>
              <a:t>acestea</a:t>
            </a:r>
            <a:r>
              <a:rPr lang="en-US" dirty="0"/>
              <a:t> se impart in </a:t>
            </a:r>
            <a:r>
              <a:rPr lang="en-US" dirty="0" err="1"/>
              <a:t>patru</a:t>
            </a:r>
            <a:r>
              <a:rPr lang="en-US" dirty="0"/>
              <a:t> </a:t>
            </a:r>
            <a:r>
              <a:rPr lang="en-US" dirty="0" err="1"/>
              <a:t>categorii</a:t>
            </a:r>
            <a:r>
              <a:rPr lang="en-US" dirty="0"/>
              <a:t> </a:t>
            </a:r>
            <a:r>
              <a:rPr lang="en-US" dirty="0" err="1"/>
              <a:t>distincte</a:t>
            </a:r>
            <a:r>
              <a:rPr lang="en-US" dirty="0"/>
              <a:t>, </a:t>
            </a:r>
            <a:r>
              <a:rPr lang="en-US" dirty="0" err="1"/>
              <a:t>acestea</a:t>
            </a:r>
            <a:r>
              <a:rPr lang="en-US" dirty="0"/>
              <a:t> </a:t>
            </a:r>
            <a:r>
              <a:rPr lang="en-US" dirty="0" err="1"/>
              <a:t>fiind</a:t>
            </a:r>
            <a:r>
              <a:rPr lang="en-US" dirty="0"/>
              <a:t> </a:t>
            </a:r>
            <a:r>
              <a:rPr lang="en-US" b="1" dirty="0" err="1"/>
              <a:t>Supercomputerele</a:t>
            </a:r>
            <a:r>
              <a:rPr lang="en-US" dirty="0"/>
              <a:t>, </a:t>
            </a:r>
            <a:r>
              <a:rPr lang="en-US" b="1" dirty="0"/>
              <a:t>Computer-</a:t>
            </a:r>
            <a:r>
              <a:rPr lang="en-US" b="1" dirty="0" err="1"/>
              <a:t>ele</a:t>
            </a:r>
            <a:r>
              <a:rPr lang="en-US" b="1" dirty="0"/>
              <a:t> de tip Mainframe</a:t>
            </a:r>
            <a:r>
              <a:rPr lang="en-US" dirty="0"/>
              <a:t>, </a:t>
            </a:r>
            <a:r>
              <a:rPr lang="en-US" b="1" dirty="0"/>
              <a:t>Minicomputer-</a:t>
            </a:r>
            <a:r>
              <a:rPr lang="en-US" b="1" dirty="0" err="1"/>
              <a:t>ele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b="1" dirty="0"/>
              <a:t>Microcomputer-</a:t>
            </a:r>
            <a:r>
              <a:rPr lang="en-US" b="1" dirty="0" err="1"/>
              <a:t>ele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17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C67BF-2156-4D8E-B1F6-8F2564EC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Principalele</a:t>
            </a:r>
            <a:r>
              <a:rPr lang="en-US" dirty="0"/>
              <a:t> </a:t>
            </a:r>
            <a:r>
              <a:rPr lang="en-US" dirty="0" err="1"/>
              <a:t>criterii</a:t>
            </a:r>
            <a:r>
              <a:rPr lang="en-US" dirty="0"/>
              <a:t> de </a:t>
            </a:r>
            <a:r>
              <a:rPr lang="en-US" dirty="0" err="1"/>
              <a:t>diferentiere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ECE2A-7A9F-4219-872B-69E4BF62A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Viteza</a:t>
            </a:r>
            <a:r>
              <a:rPr lang="en-US" dirty="0"/>
              <a:t> de </a:t>
            </a:r>
            <a:r>
              <a:rPr lang="en-US" dirty="0" err="1"/>
              <a:t>operare</a:t>
            </a:r>
            <a:endParaRPr lang="en-US" dirty="0"/>
          </a:p>
          <a:p>
            <a:r>
              <a:rPr lang="en-US" dirty="0" err="1"/>
              <a:t>Capacitatea</a:t>
            </a:r>
            <a:r>
              <a:rPr lang="en-US" dirty="0"/>
              <a:t> </a:t>
            </a:r>
            <a:r>
              <a:rPr lang="en-US" dirty="0" err="1"/>
              <a:t>memoriei</a:t>
            </a:r>
            <a:r>
              <a:rPr lang="en-US" dirty="0"/>
              <a:t> interne (RAM)</a:t>
            </a:r>
          </a:p>
          <a:p>
            <a:r>
              <a:rPr lang="en-US" dirty="0" err="1"/>
              <a:t>Capacitatea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viteza</a:t>
            </a:r>
            <a:r>
              <a:rPr lang="en-US" dirty="0"/>
              <a:t> de access a </a:t>
            </a:r>
            <a:r>
              <a:rPr lang="en-US" dirty="0" err="1"/>
              <a:t>memoriei</a:t>
            </a:r>
            <a:r>
              <a:rPr lang="en-US" dirty="0"/>
              <a:t> </a:t>
            </a:r>
            <a:r>
              <a:rPr lang="en-US" dirty="0" err="1"/>
              <a:t>externe</a:t>
            </a:r>
            <a:r>
              <a:rPr lang="en-US" dirty="0"/>
              <a:t> (HDD / SSD)</a:t>
            </a:r>
          </a:p>
          <a:p>
            <a:r>
              <a:rPr lang="en-US" dirty="0" err="1"/>
              <a:t>Dimensiunile</a:t>
            </a:r>
            <a:r>
              <a:rPr lang="en-US" dirty="0"/>
              <a:t> computer-</a:t>
            </a:r>
            <a:r>
              <a:rPr lang="en-US" dirty="0" err="1"/>
              <a:t>ului</a:t>
            </a:r>
            <a:endParaRPr lang="en-US" dirty="0"/>
          </a:p>
          <a:p>
            <a:r>
              <a:rPr lang="en-US" dirty="0" err="1"/>
              <a:t>Destinatia</a:t>
            </a:r>
            <a:r>
              <a:rPr lang="en-US" dirty="0"/>
              <a:t> de </a:t>
            </a:r>
            <a:r>
              <a:rPr lang="en-US" dirty="0" err="1"/>
              <a:t>utilizare</a:t>
            </a:r>
            <a:r>
              <a:rPr lang="en-US" dirty="0"/>
              <a:t> a computer-</a:t>
            </a:r>
            <a:r>
              <a:rPr lang="en-US" dirty="0" err="1"/>
              <a:t>ului</a:t>
            </a:r>
            <a:endParaRPr lang="en-US" dirty="0"/>
          </a:p>
          <a:p>
            <a:r>
              <a:rPr lang="en-US" dirty="0" err="1"/>
              <a:t>Cantitatea</a:t>
            </a:r>
            <a:r>
              <a:rPr lang="en-US" dirty="0"/>
              <a:t> de </a:t>
            </a:r>
            <a:r>
              <a:rPr lang="en-US" dirty="0" err="1"/>
              <a:t>energie</a:t>
            </a:r>
            <a:r>
              <a:rPr lang="en-US" dirty="0"/>
              <a:t> </a:t>
            </a:r>
            <a:r>
              <a:rPr lang="en-US" dirty="0" err="1"/>
              <a:t>necesara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functionarea</a:t>
            </a:r>
            <a:r>
              <a:rPr lang="en-US" dirty="0"/>
              <a:t> computer-</a:t>
            </a:r>
            <a:r>
              <a:rPr lang="en-US" dirty="0" err="1"/>
              <a:t>ului</a:t>
            </a:r>
            <a:endParaRPr lang="en-US" dirty="0"/>
          </a:p>
          <a:p>
            <a:r>
              <a:rPr lang="en-US" dirty="0" err="1"/>
              <a:t>Pretul</a:t>
            </a:r>
            <a:r>
              <a:rPr lang="en-US" dirty="0"/>
              <a:t> </a:t>
            </a:r>
            <a:r>
              <a:rPr lang="en-US" dirty="0" err="1"/>
              <a:t>dispozitivului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628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60A3E-8591-424F-9763-88BF665C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Supercomputer-ul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0C0F7-4378-4EEC-88F8-48C0A0D1D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	Supercomputer-</a:t>
            </a:r>
            <a:r>
              <a:rPr lang="en-US" b="1" dirty="0" err="1"/>
              <a:t>ele</a:t>
            </a:r>
            <a:r>
              <a:rPr lang="en-US" dirty="0"/>
              <a:t> sunt </a:t>
            </a:r>
            <a:r>
              <a:rPr lang="en-US" dirty="0" err="1"/>
              <a:t>calculatoare</a:t>
            </a:r>
            <a:r>
              <a:rPr lang="en-US" dirty="0"/>
              <a:t> de </a:t>
            </a:r>
            <a:r>
              <a:rPr lang="en-US" dirty="0" err="1"/>
              <a:t>dimensuni</a:t>
            </a:r>
            <a:r>
              <a:rPr lang="en-US" dirty="0"/>
              <a:t> </a:t>
            </a:r>
            <a:r>
              <a:rPr lang="en-US" dirty="0" err="1"/>
              <a:t>enorme</a:t>
            </a:r>
            <a:r>
              <a:rPr lang="en-US" dirty="0"/>
              <a:t> (</a:t>
            </a:r>
            <a:r>
              <a:rPr lang="en-US" dirty="0" err="1"/>
              <a:t>uneori</a:t>
            </a:r>
            <a:r>
              <a:rPr lang="en-US" dirty="0"/>
              <a:t> pot </a:t>
            </a:r>
            <a:r>
              <a:rPr lang="en-US" dirty="0" err="1"/>
              <a:t>ocupa</a:t>
            </a:r>
            <a:r>
              <a:rPr lang="en-US" dirty="0"/>
              <a:t> </a:t>
            </a:r>
            <a:r>
              <a:rPr lang="en-US" dirty="0" err="1"/>
              <a:t>cladiri</a:t>
            </a:r>
            <a:r>
              <a:rPr lang="en-US" dirty="0"/>
              <a:t> </a:t>
            </a:r>
            <a:r>
              <a:rPr lang="en-US" dirty="0" err="1"/>
              <a:t>intregi</a:t>
            </a:r>
            <a:r>
              <a:rPr lang="en-US" dirty="0"/>
              <a:t>) cu </a:t>
            </a:r>
            <a:r>
              <a:rPr lang="en-US" dirty="0" err="1"/>
              <a:t>putere</a:t>
            </a:r>
            <a:r>
              <a:rPr lang="en-US" dirty="0"/>
              <a:t> de </a:t>
            </a:r>
            <a:r>
              <a:rPr lang="en-US" dirty="0" err="1"/>
              <a:t>procesare</a:t>
            </a:r>
            <a:r>
              <a:rPr lang="en-US" dirty="0"/>
              <a:t> </a:t>
            </a:r>
            <a:r>
              <a:rPr lang="en-US" dirty="0" err="1"/>
              <a:t>extrem</a:t>
            </a:r>
            <a:r>
              <a:rPr lang="en-US" dirty="0"/>
              <a:t> de mare.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puternic</a:t>
            </a:r>
            <a:r>
              <a:rPr lang="en-US" dirty="0"/>
              <a:t> supercomputer la moment </a:t>
            </a:r>
            <a:r>
              <a:rPr lang="en-US" dirty="0" err="1"/>
              <a:t>este</a:t>
            </a:r>
            <a:r>
              <a:rPr lang="en-US" dirty="0"/>
              <a:t> Summit, </a:t>
            </a:r>
            <a:r>
              <a:rPr lang="en-US" dirty="0" err="1"/>
              <a:t>produs</a:t>
            </a:r>
            <a:r>
              <a:rPr lang="en-US" dirty="0"/>
              <a:t> de </a:t>
            </a:r>
            <a:r>
              <a:rPr lang="en-US" dirty="0" err="1"/>
              <a:t>compania</a:t>
            </a:r>
            <a:r>
              <a:rPr lang="en-US" dirty="0"/>
              <a:t> Americana IBM. </a:t>
            </a:r>
            <a:r>
              <a:rPr lang="en-US" dirty="0" err="1"/>
              <a:t>Acesta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efectua</a:t>
            </a:r>
            <a:r>
              <a:rPr lang="en-US" dirty="0"/>
              <a:t> </a:t>
            </a:r>
            <a:r>
              <a:rPr lang="en-US" dirty="0" err="1"/>
              <a:t>pana</a:t>
            </a:r>
            <a:r>
              <a:rPr lang="en-US" dirty="0"/>
              <a:t> la 200 </a:t>
            </a:r>
            <a:r>
              <a:rPr lang="en-US" dirty="0" err="1"/>
              <a:t>trilioane</a:t>
            </a:r>
            <a:r>
              <a:rPr lang="en-US" dirty="0"/>
              <a:t> de </a:t>
            </a:r>
            <a:r>
              <a:rPr lang="en-US" dirty="0" err="1"/>
              <a:t>calcule</a:t>
            </a:r>
            <a:r>
              <a:rPr lang="en-US" dirty="0"/>
              <a:t> pe </a:t>
            </a:r>
            <a:r>
              <a:rPr lang="en-US" dirty="0" err="1"/>
              <a:t>secunda</a:t>
            </a:r>
            <a:r>
              <a:rPr lang="en-US" dirty="0"/>
              <a:t>. </a:t>
            </a:r>
            <a:r>
              <a:rPr lang="en-US" dirty="0" err="1"/>
              <a:t>Acesta</a:t>
            </a:r>
            <a:r>
              <a:rPr lang="en-US" dirty="0"/>
              <a:t> are la </a:t>
            </a:r>
            <a:r>
              <a:rPr lang="en-US" dirty="0" err="1"/>
              <a:t>dispozitia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10 </a:t>
            </a:r>
            <a:r>
              <a:rPr lang="en-US" dirty="0" err="1"/>
              <a:t>petabyti</a:t>
            </a:r>
            <a:r>
              <a:rPr lang="en-US" dirty="0"/>
              <a:t> de </a:t>
            </a:r>
            <a:r>
              <a:rPr lang="en-US" dirty="0" err="1"/>
              <a:t>memorie</a:t>
            </a:r>
            <a:r>
              <a:rPr lang="en-US" dirty="0"/>
              <a:t> (1 Petabyte = 1000 </a:t>
            </a:r>
            <a:r>
              <a:rPr lang="en-US" dirty="0" err="1"/>
              <a:t>Terrabyte</a:t>
            </a:r>
            <a:r>
              <a:rPr lang="en-US" dirty="0"/>
              <a:t>)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efectuarea</a:t>
            </a:r>
            <a:r>
              <a:rPr lang="en-US" dirty="0"/>
              <a:t> </a:t>
            </a:r>
            <a:r>
              <a:rPr lang="en-US" dirty="0" err="1"/>
              <a:t>unor</a:t>
            </a:r>
            <a:r>
              <a:rPr lang="en-US" dirty="0"/>
              <a:t> </a:t>
            </a:r>
            <a:r>
              <a:rPr lang="en-US" dirty="0" err="1"/>
              <a:t>calcule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complexe</a:t>
            </a:r>
            <a:r>
              <a:rPr lang="en-US" dirty="0"/>
              <a:t>. </a:t>
            </a:r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masina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consuma</a:t>
            </a:r>
            <a:r>
              <a:rPr lang="en-US" dirty="0"/>
              <a:t> </a:t>
            </a:r>
            <a:r>
              <a:rPr lang="en-US" dirty="0" err="1"/>
              <a:t>pana</a:t>
            </a:r>
            <a:r>
              <a:rPr lang="en-US" dirty="0"/>
              <a:t> la 13 </a:t>
            </a:r>
            <a:r>
              <a:rPr lang="en-US" dirty="0" err="1"/>
              <a:t>megawatti</a:t>
            </a:r>
            <a:r>
              <a:rPr lang="en-US" dirty="0"/>
              <a:t> de </a:t>
            </a:r>
            <a:r>
              <a:rPr lang="en-US" dirty="0" err="1"/>
              <a:t>energie</a:t>
            </a:r>
            <a:r>
              <a:rPr lang="en-US" dirty="0"/>
              <a:t> (13 </a:t>
            </a:r>
            <a:r>
              <a:rPr lang="en-US" dirty="0" err="1"/>
              <a:t>milioane</a:t>
            </a:r>
            <a:r>
              <a:rPr lang="en-US" dirty="0"/>
              <a:t>)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asamblareae</a:t>
            </a:r>
            <a:r>
              <a:rPr lang="en-US" dirty="0"/>
              <a:t> </a:t>
            </a:r>
            <a:r>
              <a:rPr lang="en-US" dirty="0" err="1"/>
              <a:t>acestuia</a:t>
            </a:r>
            <a:r>
              <a:rPr lang="en-US" dirty="0"/>
              <a:t> costa in </a:t>
            </a:r>
            <a:r>
              <a:rPr lang="en-US" dirty="0" err="1"/>
              <a:t>jur</a:t>
            </a:r>
            <a:r>
              <a:rPr lang="en-US" dirty="0"/>
              <a:t> de 200 </a:t>
            </a:r>
            <a:r>
              <a:rPr lang="en-US" dirty="0" err="1"/>
              <a:t>milioane</a:t>
            </a:r>
            <a:r>
              <a:rPr lang="en-US" dirty="0"/>
              <a:t> de </a:t>
            </a:r>
            <a:r>
              <a:rPr lang="en-US" dirty="0" err="1"/>
              <a:t>dolari</a:t>
            </a:r>
            <a:r>
              <a:rPr lang="en-US" dirty="0"/>
              <a:t> </a:t>
            </a:r>
            <a:r>
              <a:rPr lang="en-US" dirty="0" err="1"/>
              <a:t>americani</a:t>
            </a:r>
            <a:r>
              <a:rPr lang="en-US" dirty="0"/>
              <a:t>. $$$$</a:t>
            </a:r>
          </a:p>
        </p:txBody>
      </p:sp>
    </p:spTree>
    <p:extLst>
      <p:ext uri="{BB962C8B-B14F-4D97-AF65-F5344CB8AC3E}">
        <p14:creationId xmlns:p14="http://schemas.microsoft.com/office/powerpoint/2010/main" val="16446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FC259-90A1-4AD0-A039-870D54CEA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2559"/>
            <a:ext cx="10515600" cy="55644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In general </a:t>
            </a:r>
            <a:r>
              <a:rPr lang="en-US" b="1" dirty="0"/>
              <a:t>supercomputer-</a:t>
            </a:r>
            <a:r>
              <a:rPr lang="en-US" b="1" dirty="0" err="1"/>
              <a:t>ele</a:t>
            </a:r>
            <a:r>
              <a:rPr lang="en-US" dirty="0"/>
              <a:t> sunt </a:t>
            </a:r>
            <a:r>
              <a:rPr lang="en-US" dirty="0" err="1"/>
              <a:t>utilizate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efectuarea</a:t>
            </a:r>
            <a:r>
              <a:rPr lang="en-US" dirty="0"/>
              <a:t> </a:t>
            </a:r>
            <a:r>
              <a:rPr lang="en-US" dirty="0" err="1"/>
              <a:t>calculelor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complexe</a:t>
            </a:r>
            <a:r>
              <a:rPr lang="en-US" dirty="0"/>
              <a:t>, </a:t>
            </a:r>
            <a:r>
              <a:rPr lang="en-US" dirty="0" err="1"/>
              <a:t>compuse</a:t>
            </a:r>
            <a:r>
              <a:rPr lang="en-US" dirty="0"/>
              <a:t> din </a:t>
            </a:r>
            <a:r>
              <a:rPr lang="en-US" dirty="0" err="1"/>
              <a:t>sute</a:t>
            </a:r>
            <a:r>
              <a:rPr lang="en-US" dirty="0"/>
              <a:t> de mii de </a:t>
            </a:r>
            <a:r>
              <a:rPr lang="en-US" dirty="0" err="1"/>
              <a:t>operatii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utilizeaza</a:t>
            </a:r>
            <a:r>
              <a:rPr lang="en-US" dirty="0"/>
              <a:t> un </a:t>
            </a:r>
            <a:r>
              <a:rPr lang="en-US" dirty="0" err="1"/>
              <a:t>numar</a:t>
            </a:r>
            <a:r>
              <a:rPr lang="en-US" dirty="0"/>
              <a:t> mare </a:t>
            </a:r>
            <a:r>
              <a:rPr lang="en-US" dirty="0" err="1"/>
              <a:t>variabile</a:t>
            </a:r>
            <a:r>
              <a:rPr lang="en-US" dirty="0"/>
              <a:t>, </a:t>
            </a:r>
            <a:r>
              <a:rPr lang="en-US" dirty="0" err="1"/>
              <a:t>efectuarea</a:t>
            </a:r>
            <a:r>
              <a:rPr lang="en-US" dirty="0"/>
              <a:t> </a:t>
            </a:r>
            <a:r>
              <a:rPr lang="en-US" dirty="0" err="1"/>
              <a:t>carora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om </a:t>
            </a:r>
            <a:r>
              <a:rPr lang="en-US" dirty="0" err="1"/>
              <a:t>i-ar</a:t>
            </a:r>
            <a:r>
              <a:rPr lang="en-US" dirty="0"/>
              <a:t> fi </a:t>
            </a:r>
            <a:r>
              <a:rPr lang="en-US" dirty="0" err="1"/>
              <a:t>luat</a:t>
            </a:r>
            <a:r>
              <a:rPr lang="en-US" dirty="0"/>
              <a:t> </a:t>
            </a:r>
            <a:r>
              <a:rPr lang="en-US" dirty="0" err="1"/>
              <a:t>luni</a:t>
            </a:r>
            <a:r>
              <a:rPr lang="en-US" dirty="0"/>
              <a:t> </a:t>
            </a:r>
            <a:r>
              <a:rPr lang="en-US" dirty="0" err="1"/>
              <a:t>intregi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 err="1"/>
              <a:t>Principalele</a:t>
            </a:r>
            <a:r>
              <a:rPr lang="en-US" b="1" dirty="0"/>
              <a:t> </a:t>
            </a:r>
            <a:r>
              <a:rPr lang="en-US" b="1" dirty="0" err="1"/>
              <a:t>domenii</a:t>
            </a:r>
            <a:r>
              <a:rPr lang="en-US" dirty="0"/>
              <a:t> in care </a:t>
            </a:r>
            <a:r>
              <a:rPr lang="en-US" dirty="0" err="1"/>
              <a:t>oamenii</a:t>
            </a:r>
            <a:r>
              <a:rPr lang="en-US" dirty="0"/>
              <a:t> </a:t>
            </a:r>
            <a:r>
              <a:rPr lang="en-US" dirty="0" err="1"/>
              <a:t>apeleaza</a:t>
            </a:r>
            <a:r>
              <a:rPr lang="en-US" dirty="0"/>
              <a:t> la </a:t>
            </a:r>
            <a:r>
              <a:rPr lang="en-US" dirty="0" err="1"/>
              <a:t>puterea</a:t>
            </a:r>
            <a:r>
              <a:rPr lang="en-US" dirty="0"/>
              <a:t> </a:t>
            </a:r>
            <a:r>
              <a:rPr lang="en-US" dirty="0" err="1"/>
              <a:t>enorma</a:t>
            </a:r>
            <a:r>
              <a:rPr lang="en-US" dirty="0"/>
              <a:t> a supercomputer-</a:t>
            </a:r>
            <a:r>
              <a:rPr lang="en-US" dirty="0" err="1"/>
              <a:t>ului</a:t>
            </a:r>
            <a:r>
              <a:rPr lang="en-US" dirty="0"/>
              <a:t> sunt :</a:t>
            </a:r>
          </a:p>
          <a:p>
            <a:r>
              <a:rPr lang="en-US" dirty="0" err="1"/>
              <a:t>Explorarea</a:t>
            </a:r>
            <a:r>
              <a:rPr lang="en-US" dirty="0"/>
              <a:t> </a:t>
            </a:r>
            <a:r>
              <a:rPr lang="en-US" dirty="0" err="1"/>
              <a:t>spatiului</a:t>
            </a:r>
            <a:r>
              <a:rPr lang="en-US" dirty="0"/>
              <a:t> </a:t>
            </a:r>
          </a:p>
          <a:p>
            <a:r>
              <a:rPr lang="en-US" dirty="0" err="1"/>
              <a:t>Studierea</a:t>
            </a:r>
            <a:r>
              <a:rPr lang="en-US" dirty="0"/>
              <a:t> </a:t>
            </a:r>
            <a:r>
              <a:rPr lang="en-US" dirty="0" err="1"/>
              <a:t>activitatii</a:t>
            </a:r>
            <a:r>
              <a:rPr lang="en-US" dirty="0"/>
              <a:t> </a:t>
            </a:r>
            <a:r>
              <a:rPr lang="en-US" dirty="0" err="1"/>
              <a:t>seismice</a:t>
            </a:r>
            <a:r>
              <a:rPr lang="en-US" dirty="0"/>
              <a:t> (</a:t>
            </a:r>
            <a:r>
              <a:rPr lang="en-US" dirty="0" err="1"/>
              <a:t>Cutremurele</a:t>
            </a:r>
            <a:r>
              <a:rPr lang="en-US" dirty="0"/>
              <a:t>, Tsunami-urile)</a:t>
            </a:r>
          </a:p>
          <a:p>
            <a:r>
              <a:rPr lang="en-US" dirty="0" err="1"/>
              <a:t>Prognozarea</a:t>
            </a:r>
            <a:r>
              <a:rPr lang="en-US" dirty="0"/>
              <a:t> </a:t>
            </a:r>
            <a:r>
              <a:rPr lang="en-US" dirty="0" err="1"/>
              <a:t>vremii</a:t>
            </a:r>
            <a:endParaRPr lang="en-US" dirty="0"/>
          </a:p>
          <a:p>
            <a:r>
              <a:rPr lang="en-US" dirty="0" err="1"/>
              <a:t>Testarea</a:t>
            </a:r>
            <a:r>
              <a:rPr lang="en-US" dirty="0"/>
              <a:t> </a:t>
            </a:r>
            <a:r>
              <a:rPr lang="en-US" dirty="0" err="1"/>
              <a:t>armelor</a:t>
            </a:r>
            <a:r>
              <a:rPr lang="en-US" dirty="0"/>
              <a:t> </a:t>
            </a:r>
            <a:r>
              <a:rPr lang="en-US" dirty="0" err="1"/>
              <a:t>nucleare</a:t>
            </a:r>
            <a:r>
              <a:rPr lang="en-US" dirty="0"/>
              <a:t> (</a:t>
            </a:r>
            <a:r>
              <a:rPr lang="en-US" dirty="0" err="1"/>
              <a:t>simularea</a:t>
            </a:r>
            <a:r>
              <a:rPr lang="en-US" dirty="0"/>
              <a:t> </a:t>
            </a:r>
            <a:r>
              <a:rPr lang="en-US" dirty="0" err="1"/>
              <a:t>exploziilor</a:t>
            </a:r>
            <a:r>
              <a:rPr lang="en-US" dirty="0"/>
              <a:t> </a:t>
            </a:r>
            <a:r>
              <a:rPr lang="en-US" dirty="0" err="1"/>
              <a:t>nucleare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647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28C3C-56D0-44C6-AC19-FB916CC4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Exemple</a:t>
            </a:r>
            <a:r>
              <a:rPr lang="en-US" dirty="0"/>
              <a:t> de </a:t>
            </a:r>
            <a:r>
              <a:rPr lang="en-US" dirty="0" err="1"/>
              <a:t>Supercomputere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60FEA-9657-4F03-8C83-A97ADB502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6741"/>
            <a:ext cx="3187083" cy="4351338"/>
          </a:xfrm>
        </p:spPr>
        <p:txBody>
          <a:bodyPr>
            <a:normAutofit/>
          </a:bodyPr>
          <a:lstStyle/>
          <a:p>
            <a:r>
              <a:rPr lang="en-US" sz="2000" dirty="0"/>
              <a:t>NUDT Tianhe-1A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Fujitsu 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200F9-44B8-4C6E-8B06-403F5FD0A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307" y="1690688"/>
            <a:ext cx="3187083" cy="2123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82CCD2-199E-4930-9AB4-4BEF36999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127" y="4144272"/>
            <a:ext cx="3251442" cy="2167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E61D46-7428-4F18-88D4-47E55E08588F}"/>
              </a:ext>
            </a:extLst>
          </p:cNvPr>
          <p:cNvSpPr txBox="1"/>
          <p:nvPr/>
        </p:nvSpPr>
        <p:spPr>
          <a:xfrm>
            <a:off x="6329038" y="2458229"/>
            <a:ext cx="50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IBM </a:t>
            </a:r>
            <a:r>
              <a:rPr lang="en-US" sz="2000" dirty="0"/>
              <a:t>Summit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96563-6970-4C0E-B637-AD6843064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865" y="1411931"/>
            <a:ext cx="3351135" cy="2680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A4BC20-84C1-4B27-B1BA-66833B1D0AB2}"/>
              </a:ext>
            </a:extLst>
          </p:cNvPr>
          <p:cNvSpPr txBox="1"/>
          <p:nvPr/>
        </p:nvSpPr>
        <p:spPr>
          <a:xfrm>
            <a:off x="6386373" y="5081396"/>
            <a:ext cx="247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IBM Sequoia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4F8DEC-B219-4677-B458-DEC8B95E8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865" y="4272410"/>
            <a:ext cx="3167943" cy="22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32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593B-9796-4296-BDAB-24A6B4263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Calculatoarele</a:t>
            </a:r>
            <a:r>
              <a:rPr lang="en-US" dirty="0"/>
              <a:t> de tip Mainframe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129F9-8FAF-4BB5-8F25-0B7953467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Desi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putin</a:t>
            </a:r>
            <a:r>
              <a:rPr lang="en-US" dirty="0"/>
              <a:t> </a:t>
            </a:r>
            <a:r>
              <a:rPr lang="en-US" dirty="0" err="1"/>
              <a:t>costisitoare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puternice</a:t>
            </a:r>
            <a:r>
              <a:rPr lang="en-US" dirty="0"/>
              <a:t> de cat        Supercomputer-</a:t>
            </a:r>
            <a:r>
              <a:rPr lang="en-US" dirty="0" err="1"/>
              <a:t>ele</a:t>
            </a:r>
            <a:r>
              <a:rPr lang="en-US" dirty="0"/>
              <a:t>, </a:t>
            </a:r>
            <a:r>
              <a:rPr lang="en-US" b="1" dirty="0"/>
              <a:t>computer-</a:t>
            </a:r>
            <a:r>
              <a:rPr lang="en-US" b="1" dirty="0" err="1"/>
              <a:t>ele</a:t>
            </a:r>
            <a:r>
              <a:rPr lang="en-US" b="1" dirty="0"/>
              <a:t> de tip Mainframe</a:t>
            </a:r>
            <a:r>
              <a:rPr lang="en-US" dirty="0"/>
              <a:t> </a:t>
            </a:r>
            <a:r>
              <a:rPr lang="en-US" dirty="0" err="1"/>
              <a:t>reprezinta</a:t>
            </a:r>
            <a:r>
              <a:rPr lang="en-US" dirty="0"/>
              <a:t> </a:t>
            </a:r>
            <a:r>
              <a:rPr lang="en-US" dirty="0" err="1"/>
              <a:t>dispozitive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pot </a:t>
            </a:r>
            <a:r>
              <a:rPr lang="en-US" dirty="0" err="1"/>
              <a:t>procesa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pastra</a:t>
            </a:r>
            <a:r>
              <a:rPr lang="en-US" dirty="0"/>
              <a:t> </a:t>
            </a:r>
            <a:r>
              <a:rPr lang="en-US" dirty="0" err="1"/>
              <a:t>cantitati</a:t>
            </a:r>
            <a:r>
              <a:rPr lang="en-US" dirty="0"/>
              <a:t> </a:t>
            </a:r>
            <a:r>
              <a:rPr lang="en-US" dirty="0" err="1"/>
              <a:t>mari</a:t>
            </a:r>
            <a:r>
              <a:rPr lang="en-US" dirty="0"/>
              <a:t> de </a:t>
            </a:r>
            <a:r>
              <a:rPr lang="en-US" dirty="0" err="1"/>
              <a:t>informatie</a:t>
            </a:r>
            <a:r>
              <a:rPr lang="en-US" dirty="0"/>
              <a:t>. 	</a:t>
            </a:r>
            <a:r>
              <a:rPr lang="en-US" dirty="0" err="1"/>
              <a:t>Dimensiunile</a:t>
            </a:r>
            <a:r>
              <a:rPr lang="en-US" dirty="0"/>
              <a:t> </a:t>
            </a:r>
            <a:r>
              <a:rPr lang="en-US" b="1" dirty="0"/>
              <a:t>computer-</a:t>
            </a:r>
            <a:r>
              <a:rPr lang="en-US" b="1" dirty="0" err="1"/>
              <a:t>elor</a:t>
            </a:r>
            <a:r>
              <a:rPr lang="en-US" b="1" dirty="0"/>
              <a:t> de tip Mainframe </a:t>
            </a:r>
            <a:r>
              <a:rPr lang="en-US" dirty="0"/>
              <a:t>sunt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mici</a:t>
            </a:r>
            <a:r>
              <a:rPr lang="en-US" dirty="0"/>
              <a:t> de cat al Supercomputer-</a:t>
            </a:r>
            <a:r>
              <a:rPr lang="en-US" dirty="0" err="1"/>
              <a:t>elor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deoarece</a:t>
            </a:r>
            <a:r>
              <a:rPr lang="en-US" dirty="0"/>
              <a:t> sunt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ieftine</a:t>
            </a:r>
            <a:r>
              <a:rPr lang="en-US" dirty="0"/>
              <a:t>, </a:t>
            </a:r>
            <a:r>
              <a:rPr lang="en-US" dirty="0" err="1"/>
              <a:t>reprezinta</a:t>
            </a:r>
            <a:r>
              <a:rPr lang="en-US" dirty="0"/>
              <a:t> </a:t>
            </a:r>
            <a:r>
              <a:rPr lang="en-US" dirty="0" err="1"/>
              <a:t>tipul</a:t>
            </a:r>
            <a:r>
              <a:rPr lang="en-US" dirty="0"/>
              <a:t> de calculator 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des </a:t>
            </a:r>
            <a:r>
              <a:rPr lang="en-US" dirty="0" err="1"/>
              <a:t>utilizat</a:t>
            </a:r>
            <a:r>
              <a:rPr lang="en-US" dirty="0"/>
              <a:t> de </a:t>
            </a:r>
            <a:r>
              <a:rPr lang="en-US" dirty="0" err="1"/>
              <a:t>companiile</a:t>
            </a:r>
            <a:r>
              <a:rPr lang="en-US" dirty="0"/>
              <a:t> </a:t>
            </a:r>
            <a:r>
              <a:rPr lang="en-US" dirty="0" err="1"/>
              <a:t>mari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institutiile</a:t>
            </a:r>
            <a:r>
              <a:rPr lang="en-US" dirty="0"/>
              <a:t> de stat.</a:t>
            </a:r>
          </a:p>
          <a:p>
            <a:pPr marL="0" indent="0">
              <a:buNone/>
            </a:pPr>
            <a:r>
              <a:rPr lang="en-US" dirty="0" err="1"/>
              <a:t>Pretul</a:t>
            </a:r>
            <a:r>
              <a:rPr lang="en-US" dirty="0"/>
              <a:t> </a:t>
            </a:r>
            <a:r>
              <a:rPr lang="en-US" b="1" dirty="0"/>
              <a:t>Mainframe-</a:t>
            </a:r>
            <a:r>
              <a:rPr lang="en-US" b="1" dirty="0" err="1"/>
              <a:t>urilor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varia</a:t>
            </a:r>
            <a:r>
              <a:rPr lang="en-US" dirty="0"/>
              <a:t> de la </a:t>
            </a:r>
            <a:r>
              <a:rPr lang="en-US" dirty="0" err="1"/>
              <a:t>cateva</a:t>
            </a:r>
            <a:r>
              <a:rPr lang="en-US" dirty="0"/>
              <a:t> </a:t>
            </a:r>
            <a:r>
              <a:rPr lang="en-US" dirty="0" err="1"/>
              <a:t>zeci</a:t>
            </a:r>
            <a:r>
              <a:rPr lang="en-US" dirty="0"/>
              <a:t> de mii </a:t>
            </a:r>
            <a:r>
              <a:rPr lang="en-US" dirty="0" err="1"/>
              <a:t>pana</a:t>
            </a:r>
            <a:r>
              <a:rPr lang="en-US" dirty="0"/>
              <a:t> la un </a:t>
            </a:r>
            <a:r>
              <a:rPr lang="en-US" dirty="0" err="1"/>
              <a:t>milion</a:t>
            </a:r>
            <a:r>
              <a:rPr lang="en-US" dirty="0"/>
              <a:t> de </a:t>
            </a:r>
            <a:r>
              <a:rPr lang="en-US" dirty="0" err="1"/>
              <a:t>dolari</a:t>
            </a:r>
            <a:r>
              <a:rPr lang="en-US" dirty="0"/>
              <a:t> </a:t>
            </a:r>
            <a:r>
              <a:rPr lang="en-US" dirty="0" err="1"/>
              <a:t>americani</a:t>
            </a:r>
            <a:r>
              <a:rPr lang="en-US" dirty="0"/>
              <a:t>. $$$</a:t>
            </a:r>
          </a:p>
        </p:txBody>
      </p:sp>
    </p:spTree>
    <p:extLst>
      <p:ext uri="{BB962C8B-B14F-4D97-AF65-F5344CB8AC3E}">
        <p14:creationId xmlns:p14="http://schemas.microsoft.com/office/powerpoint/2010/main" val="4176895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28294-56FF-4185-8A03-945581594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Principalele</a:t>
            </a:r>
            <a:r>
              <a:rPr lang="en-US" dirty="0"/>
              <a:t> </a:t>
            </a:r>
            <a:r>
              <a:rPr lang="en-US" dirty="0" err="1"/>
              <a:t>domenii</a:t>
            </a:r>
            <a:r>
              <a:rPr lang="en-US" dirty="0"/>
              <a:t> de </a:t>
            </a:r>
            <a:r>
              <a:rPr lang="en-US" dirty="0" err="1"/>
              <a:t>utilizare</a:t>
            </a:r>
            <a:r>
              <a:rPr lang="en-US" dirty="0"/>
              <a:t> a </a:t>
            </a:r>
            <a:br>
              <a:rPr lang="en-US" dirty="0"/>
            </a:br>
            <a:r>
              <a:rPr lang="en-US" dirty="0"/>
              <a:t>Mainframe-</a:t>
            </a:r>
            <a:r>
              <a:rPr lang="en-US" dirty="0" err="1"/>
              <a:t>urilor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CEDA2-81BE-48C8-B565-ADE1A9C19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03501"/>
          </a:xfrm>
        </p:spPr>
        <p:txBody>
          <a:bodyPr/>
          <a:lstStyle/>
          <a:p>
            <a:r>
              <a:rPr lang="en-US" dirty="0" err="1"/>
              <a:t>Statistica</a:t>
            </a:r>
            <a:r>
              <a:rPr lang="en-US" dirty="0"/>
              <a:t> (ex: Census)</a:t>
            </a:r>
          </a:p>
          <a:p>
            <a:r>
              <a:rPr lang="en-US" dirty="0" err="1"/>
              <a:t>Procesarea</a:t>
            </a:r>
            <a:r>
              <a:rPr lang="en-US" dirty="0"/>
              <a:t> </a:t>
            </a:r>
            <a:r>
              <a:rPr lang="en-US" dirty="0" err="1"/>
              <a:t>tranzactiilor</a:t>
            </a:r>
            <a:r>
              <a:rPr lang="en-US" dirty="0"/>
              <a:t> </a:t>
            </a:r>
          </a:p>
          <a:p>
            <a:r>
              <a:rPr lang="en-US" dirty="0" err="1"/>
              <a:t>Pastrarea</a:t>
            </a:r>
            <a:r>
              <a:rPr lang="en-US" dirty="0"/>
              <a:t> </a:t>
            </a:r>
            <a:r>
              <a:rPr lang="en-US" dirty="0" err="1"/>
              <a:t>datelor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consumatori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C994F-23AB-407F-AA39-9EFF0132E4CA}"/>
              </a:ext>
            </a:extLst>
          </p:cNvPr>
          <p:cNvSpPr txBox="1"/>
          <p:nvPr/>
        </p:nvSpPr>
        <p:spPr>
          <a:xfrm>
            <a:off x="3462661" y="3528875"/>
            <a:ext cx="5266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/>
              <a:t>Exemple</a:t>
            </a:r>
            <a:r>
              <a:rPr lang="en-US" sz="3000" dirty="0"/>
              <a:t> de Mainframe-</a:t>
            </a:r>
            <a:r>
              <a:rPr lang="en-US" sz="3000" dirty="0" err="1"/>
              <a:t>uri</a:t>
            </a:r>
            <a:endParaRPr lang="en-US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5EA4A-D157-4122-8737-A1D44658F43A}"/>
              </a:ext>
            </a:extLst>
          </p:cNvPr>
          <p:cNvSpPr txBox="1"/>
          <p:nvPr/>
        </p:nvSpPr>
        <p:spPr>
          <a:xfrm>
            <a:off x="696158" y="5354121"/>
            <a:ext cx="244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IBM Z9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8BAF9E-DE5C-4C32-B7C7-B4F3A6767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46" y="4219574"/>
            <a:ext cx="2597384" cy="26384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7B82A4-01A4-43A8-9AAE-76014BE2E2C8}"/>
              </a:ext>
            </a:extLst>
          </p:cNvPr>
          <p:cNvSpPr txBox="1"/>
          <p:nvPr/>
        </p:nvSpPr>
        <p:spPr>
          <a:xfrm>
            <a:off x="4905652" y="5354121"/>
            <a:ext cx="193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IBM Z13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0D97DF-0B96-413A-B12A-1A6BB577A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82873"/>
            <a:ext cx="4988718" cy="280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51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199</Words>
  <Application>Microsoft Office PowerPoint</Application>
  <PresentationFormat>Widescreen</PresentationFormat>
  <Paragraphs>74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Clasificarea Calculatoarelor</vt:lpstr>
      <vt:lpstr>Definitia unui calculator</vt:lpstr>
      <vt:lpstr>Clasificarea calculatoarelor</vt:lpstr>
      <vt:lpstr>Principalele criterii de diferentiere</vt:lpstr>
      <vt:lpstr>Supercomputer-ul</vt:lpstr>
      <vt:lpstr>PowerPoint Presentation</vt:lpstr>
      <vt:lpstr>Exemple de Supercomputere</vt:lpstr>
      <vt:lpstr>Calculatoarele de tip Mainframe</vt:lpstr>
      <vt:lpstr>Principalele domenii de utilizare a  Mainframe-urilor</vt:lpstr>
      <vt:lpstr>Minicomputer-ele</vt:lpstr>
      <vt:lpstr>PowerPoint Presentation</vt:lpstr>
      <vt:lpstr>PowerPoint Presentation</vt:lpstr>
      <vt:lpstr>Microcomputerele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Clasificarea Calculatoarelor</dc:title>
  <dc:creator>Andrei Habasescu</dc:creator>
  <cp:lastModifiedBy>Andrei Habasescu</cp:lastModifiedBy>
  <cp:revision>8</cp:revision>
  <dcterms:created xsi:type="dcterms:W3CDTF">2019-04-30T14:56:26Z</dcterms:created>
  <dcterms:modified xsi:type="dcterms:W3CDTF">2019-04-30T15:57:39Z</dcterms:modified>
</cp:coreProperties>
</file>